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433" r:id="rId5"/>
    <p:sldId id="438" r:id="rId6"/>
    <p:sldId id="444" r:id="rId7"/>
    <p:sldId id="443" r:id="rId8"/>
    <p:sldId id="445" r:id="rId9"/>
    <p:sldId id="361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363636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CEE8F9"/>
          </a:solidFill>
        </a:fill>
      </a:tcStyle>
    </a:wholeTbl>
    <a:band2H>
      <a:tcTxStyle/>
      <a:tcStyle>
        <a:tcBdr/>
        <a:fill>
          <a:solidFill>
            <a:srgbClr val="E8F4FC"/>
          </a:solidFill>
        </a:fill>
      </a:tcStyle>
    </a:band2H>
    <a:firstCol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49C0EF"/>
          </a:solidFill>
        </a:fill>
      </a:tcStyle>
    </a:firstCol>
    <a:la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49C0EF"/>
          </a:solidFill>
        </a:fill>
      </a:tcStyle>
    </a:lastRow>
    <a:fir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49C0EF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CACACF"/>
          </a:solidFill>
        </a:fill>
      </a:tcStyle>
    </a:wholeTbl>
    <a:band2H>
      <a:tcTxStyle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0D1551"/>
          </a:solidFill>
        </a:fill>
      </a:tcStyle>
    </a:firstCol>
    <a:la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0D1551"/>
          </a:solidFill>
        </a:fill>
      </a:tcStyle>
    </a:lastRow>
    <a:fir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0D155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DECCE1"/>
          </a:solidFill>
        </a:fill>
      </a:tcStyle>
    </a:wholeTbl>
    <a:band2H>
      <a:tcTxStyle/>
      <a:tcStyle>
        <a:tcBdr/>
        <a:fill>
          <a:solidFill>
            <a:srgbClr val="EFE7F1"/>
          </a:solidFill>
        </a:fill>
      </a:tcStyle>
    </a:band2H>
    <a:firstCol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9E36A8"/>
          </a:solidFill>
        </a:fill>
      </a:tcStyle>
    </a:firstCol>
    <a:la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9E36A8"/>
          </a:solidFill>
        </a:fill>
      </a:tcStyle>
    </a:lastRow>
    <a:fir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9E36A8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13269250"/>
              <a:satOff val="-40199"/>
              <a:lumOff val="69230"/>
            </a:schemeClr>
          </a:solidFill>
        </a:fill>
      </a:tcStyle>
    </a:band2H>
    <a:firstCol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49C0EF"/>
          </a:solidFill>
        </a:fill>
      </a:tcStyle>
    </a:firstCol>
    <a:lastRow>
      <a:tcTxStyle b="on" i="off">
        <a:fontRef idx="minor">
          <a:srgbClr val="363636"/>
        </a:fontRef>
        <a:srgbClr val="36363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363636"/>
              </a:solidFill>
              <a:prstDash val="solid"/>
              <a:round/>
            </a:ln>
          </a:top>
          <a:bottom>
            <a:ln w="63500" cap="flat">
              <a:solidFill>
                <a:srgbClr val="36363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4">
              <a:hueOff val="-13269250"/>
              <a:satOff val="-40199"/>
              <a:lumOff val="69230"/>
            </a:schemeClr>
          </a:solidFill>
        </a:fill>
      </a:tcStyle>
    </a:lastRow>
    <a:fir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363636"/>
              </a:solidFill>
              <a:prstDash val="solid"/>
              <a:round/>
            </a:ln>
          </a:top>
          <a:bottom>
            <a:ln w="63500" cap="flat">
              <a:solidFill>
                <a:srgbClr val="36363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49C0E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363636"/>
          </a:solidFill>
        </a:fill>
      </a:tcStyle>
    </a:firstCol>
    <a:la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363636"/>
          </a:solidFill>
        </a:fill>
      </a:tcStyle>
    </a:lastRow>
    <a:firstRow>
      <a:tcTxStyle b="on" i="off">
        <a:fontRef idx="minor">
          <a:schemeClr val="accent4">
            <a:hueOff val="-13269250"/>
            <a:satOff val="-40199"/>
            <a:lumOff val="69230"/>
          </a:schemeClr>
        </a:fontRef>
        <a:schemeClr val="accent4">
          <a:hueOff val="-13269250"/>
          <a:satOff val="-40199"/>
          <a:lumOff val="69230"/>
        </a:schemeClr>
      </a:tcTxStyle>
      <a:tcStyle>
        <a:tcBdr>
          <a:lef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4">
                  <a:hueOff val="-13269250"/>
                  <a:satOff val="-40199"/>
                  <a:lumOff val="69230"/>
                </a:schemeClr>
              </a:solidFill>
              <a:prstDash val="solid"/>
              <a:round/>
            </a:ln>
          </a:insideV>
        </a:tcBdr>
        <a:fill>
          <a:solidFill>
            <a:srgbClr val="36363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rgbClr val="363636"/>
              </a:solidFill>
              <a:prstDash val="solid"/>
              <a:round/>
            </a:ln>
          </a:left>
          <a:right>
            <a:ln w="25400" cap="flat">
              <a:solidFill>
                <a:srgbClr val="363636"/>
              </a:solidFill>
              <a:prstDash val="solid"/>
              <a:round/>
            </a:ln>
          </a:right>
          <a:top>
            <a:ln w="25400" cap="flat">
              <a:solidFill>
                <a:srgbClr val="363636"/>
              </a:solidFill>
              <a:prstDash val="solid"/>
              <a:round/>
            </a:ln>
          </a:top>
          <a:bottom>
            <a:ln w="25400" cap="flat">
              <a:solidFill>
                <a:srgbClr val="363636"/>
              </a:solidFill>
              <a:prstDash val="solid"/>
              <a:round/>
            </a:ln>
          </a:bottom>
          <a:insideH>
            <a:ln w="25400" cap="flat">
              <a:solidFill>
                <a:srgbClr val="363636"/>
              </a:solidFill>
              <a:prstDash val="solid"/>
              <a:round/>
            </a:ln>
          </a:insideH>
          <a:insideV>
            <a:ln w="25400" cap="flat">
              <a:solidFill>
                <a:srgbClr val="363636"/>
              </a:solidFill>
              <a:prstDash val="solid"/>
              <a:round/>
            </a:ln>
          </a:insideV>
        </a:tcBdr>
        <a:fill>
          <a:solidFill>
            <a:srgbClr val="363636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13269250"/>
              <a:satOff val="-40199"/>
              <a:lumOff val="69230"/>
            </a:schemeClr>
          </a:solidFill>
        </a:fill>
      </a:tcStyle>
    </a:band2H>
    <a:firstCol>
      <a:tcTxStyle b="on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rgbClr val="363636"/>
              </a:solidFill>
              <a:prstDash val="solid"/>
              <a:round/>
            </a:ln>
          </a:left>
          <a:right>
            <a:ln w="25400" cap="flat">
              <a:solidFill>
                <a:srgbClr val="363636"/>
              </a:solidFill>
              <a:prstDash val="solid"/>
              <a:round/>
            </a:ln>
          </a:right>
          <a:top>
            <a:ln w="25400" cap="flat">
              <a:solidFill>
                <a:srgbClr val="363636"/>
              </a:solidFill>
              <a:prstDash val="solid"/>
              <a:round/>
            </a:ln>
          </a:top>
          <a:bottom>
            <a:ln w="25400" cap="flat">
              <a:solidFill>
                <a:srgbClr val="363636"/>
              </a:solidFill>
              <a:prstDash val="solid"/>
              <a:round/>
            </a:ln>
          </a:bottom>
          <a:insideH>
            <a:ln w="25400" cap="flat">
              <a:solidFill>
                <a:srgbClr val="363636"/>
              </a:solidFill>
              <a:prstDash val="solid"/>
              <a:round/>
            </a:ln>
          </a:insideH>
          <a:insideV>
            <a:ln w="25400" cap="flat">
              <a:solidFill>
                <a:srgbClr val="363636"/>
              </a:solidFill>
              <a:prstDash val="solid"/>
              <a:round/>
            </a:ln>
          </a:insideV>
        </a:tcBdr>
        <a:fill>
          <a:solidFill>
            <a:srgbClr val="363636">
              <a:alpha val="20000"/>
            </a:srgbClr>
          </a:solidFill>
        </a:fill>
      </a:tcStyle>
    </a:firstCol>
    <a:lastRow>
      <a:tcTxStyle b="on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rgbClr val="363636"/>
              </a:solidFill>
              <a:prstDash val="solid"/>
              <a:round/>
            </a:ln>
          </a:left>
          <a:right>
            <a:ln w="25400" cap="flat">
              <a:solidFill>
                <a:srgbClr val="363636"/>
              </a:solidFill>
              <a:prstDash val="solid"/>
              <a:round/>
            </a:ln>
          </a:right>
          <a:top>
            <a:ln w="127000" cap="flat">
              <a:solidFill>
                <a:srgbClr val="363636"/>
              </a:solidFill>
              <a:prstDash val="solid"/>
              <a:round/>
            </a:ln>
          </a:top>
          <a:bottom>
            <a:ln w="25400" cap="flat">
              <a:solidFill>
                <a:srgbClr val="363636"/>
              </a:solidFill>
              <a:prstDash val="solid"/>
              <a:round/>
            </a:ln>
          </a:bottom>
          <a:insideH>
            <a:ln w="25400" cap="flat">
              <a:solidFill>
                <a:srgbClr val="363636"/>
              </a:solidFill>
              <a:prstDash val="solid"/>
              <a:round/>
            </a:ln>
          </a:insideH>
          <a:insideV>
            <a:ln w="25400" cap="flat">
              <a:solidFill>
                <a:srgbClr val="36363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63636"/>
        </a:fontRef>
        <a:srgbClr val="363636"/>
      </a:tcTxStyle>
      <a:tcStyle>
        <a:tcBdr>
          <a:left>
            <a:ln w="25400" cap="flat">
              <a:solidFill>
                <a:srgbClr val="363636"/>
              </a:solidFill>
              <a:prstDash val="solid"/>
              <a:round/>
            </a:ln>
          </a:left>
          <a:right>
            <a:ln w="25400" cap="flat">
              <a:solidFill>
                <a:srgbClr val="363636"/>
              </a:solidFill>
              <a:prstDash val="solid"/>
              <a:round/>
            </a:ln>
          </a:right>
          <a:top>
            <a:ln w="25400" cap="flat">
              <a:solidFill>
                <a:srgbClr val="363636"/>
              </a:solidFill>
              <a:prstDash val="solid"/>
              <a:round/>
            </a:ln>
          </a:top>
          <a:bottom>
            <a:ln w="63500" cap="flat">
              <a:solidFill>
                <a:srgbClr val="363636"/>
              </a:solidFill>
              <a:prstDash val="solid"/>
              <a:round/>
            </a:ln>
          </a:bottom>
          <a:insideH>
            <a:ln w="25400" cap="flat">
              <a:solidFill>
                <a:srgbClr val="363636"/>
              </a:solidFill>
              <a:prstDash val="solid"/>
              <a:round/>
            </a:ln>
          </a:insideH>
          <a:insideV>
            <a:ln w="25400" cap="flat">
              <a:solidFill>
                <a:srgbClr val="36363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06" autoAdjust="0"/>
  </p:normalViewPr>
  <p:slideViewPr>
    <p:cSldViewPr snapToGrid="0">
      <p:cViewPr varScale="1">
        <p:scale>
          <a:sx n="61" d="100"/>
          <a:sy n="61" d="100"/>
        </p:scale>
        <p:origin x="87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226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6" name="Shape 9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1pPr>
    <a:lvl2pPr indent="2286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2pPr>
    <a:lvl3pPr indent="4572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3pPr>
    <a:lvl4pPr indent="6858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4pPr>
    <a:lvl5pPr indent="9144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5pPr>
    <a:lvl6pPr indent="11430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6pPr>
    <a:lvl7pPr indent="13716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7pPr>
    <a:lvl8pPr indent="16002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8pPr>
    <a:lvl9pPr indent="1828800" defTabSz="1828800" latinLnBrk="0">
      <a:defRPr sz="2400">
        <a:solidFill>
          <a:schemeClr val="accent3">
            <a:hueOff val="-12655868"/>
            <a:satOff val="-89125"/>
            <a:lumOff val="-63973"/>
          </a:schemeClr>
        </a:solidFill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0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7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9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Intro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20220902_DA_PremiumTemplate_DA_ImageOneLine_V02-02.png" descr="20220902_DA_PremiumTemplate_DA_ImageOneLine_V0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Property of Disney Advertising Sales, LLC. Unauthorized distribution prohibited."/>
          <p:cNvSpPr txBox="1"/>
          <p:nvPr/>
        </p:nvSpPr>
        <p:spPr>
          <a:xfrm>
            <a:off x="678235" y="13057133"/>
            <a:ext cx="6497295" cy="24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1100" cap="all" spc="-11">
                <a:solidFill>
                  <a:srgbClr val="CCCCCC"/>
                </a:solidFill>
              </a:defRPr>
            </a:lvl1pPr>
          </a:lstStyle>
          <a:p>
            <a:r>
              <a:t>Property of Disney Advertising Sales, LLC. Unauthorized distribution prohibited.</a:t>
            </a:r>
          </a:p>
        </p:txBody>
      </p:sp>
      <p:sp>
        <p:nvSpPr>
          <p:cNvPr id="301" name="Title text"/>
          <p:cNvSpPr txBox="1">
            <a:spLocks noGrp="1"/>
          </p:cNvSpPr>
          <p:nvPr>
            <p:ph type="body" sz="quarter" idx="21"/>
          </p:nvPr>
        </p:nvSpPr>
        <p:spPr>
          <a:xfrm>
            <a:off x="1987818" y="5694209"/>
            <a:ext cx="20560764" cy="2446363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marL="0" indent="0" algn="ctr" defTabSz="2438338">
              <a:lnSpc>
                <a:spcPts val="16500"/>
              </a:lnSpc>
              <a:spcBef>
                <a:spcPts val="0"/>
              </a:spcBef>
              <a:buClrTx/>
              <a:buSzTx/>
              <a:buFontTx/>
              <a:buNone/>
              <a:defRPr sz="17000" cap="all" spc="-850">
                <a:solidFill>
                  <a:schemeClr val="accent4">
                    <a:hueOff val="-13269250"/>
                    <a:satOff val="-40199"/>
                    <a:lumOff val="69230"/>
                  </a:schemeClr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7" y="719112"/>
            <a:ext cx="3586520" cy="62662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 Intro DAS 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20220902_DA_PremiumTemplate_DA_Hero_V02-02.png" descr="20220902_DA_PremiumTemplate_DA_Hero_V0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14"/>
            <a:ext cx="24384001" cy="13712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6150171"/>
            <a:ext cx="8102600" cy="1415658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Property of Disney Advertising Sales, LLC. Unauthorized distribution prohibited."/>
          <p:cNvSpPr txBox="1"/>
          <p:nvPr/>
        </p:nvSpPr>
        <p:spPr>
          <a:xfrm>
            <a:off x="678235" y="13057133"/>
            <a:ext cx="6497295" cy="24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1100" cap="all" spc="-11">
                <a:solidFill>
                  <a:srgbClr val="CCCCCC"/>
                </a:solidFill>
              </a:defRPr>
            </a:lvl1pPr>
          </a:lstStyle>
          <a:p>
            <a:r>
              <a:t>Property of Disney Advertising Sales, LLC. Unauthorized distribution prohibited.</a:t>
            </a:r>
          </a:p>
        </p:txBody>
      </p:sp>
      <p:sp>
        <p:nvSpPr>
          <p:cNvPr id="5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Custom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MOCKUPS_BG.png" descr="MOCKUPS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Image"/>
          <p:cNvSpPr>
            <a:spLocks noGrp="1"/>
          </p:cNvSpPr>
          <p:nvPr>
            <p:ph type="pic" sz="half" idx="21"/>
          </p:nvPr>
        </p:nvSpPr>
        <p:spPr>
          <a:xfrm>
            <a:off x="5727700" y="2853353"/>
            <a:ext cx="12928600" cy="8009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8" name="Image"/>
          <p:cNvSpPr>
            <a:spLocks noGrp="1"/>
          </p:cNvSpPr>
          <p:nvPr>
            <p:ph type="pic" sz="half" idx="22"/>
          </p:nvPr>
        </p:nvSpPr>
        <p:spPr>
          <a:xfrm>
            <a:off x="5820600" y="3068213"/>
            <a:ext cx="12793600" cy="76230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0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28" y="758497"/>
            <a:ext cx="2668969" cy="497054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Property of Disney Advertising Sales, LLC. Unauthorized distribution prohibited."/>
          <p:cNvSpPr txBox="1"/>
          <p:nvPr/>
        </p:nvSpPr>
        <p:spPr>
          <a:xfrm>
            <a:off x="678235" y="13057133"/>
            <a:ext cx="6497295" cy="24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1100" cap="all" spc="-11">
                <a:solidFill>
                  <a:srgbClr val="999999"/>
                </a:solidFill>
              </a:defRPr>
            </a:lvl1pPr>
          </a:lstStyle>
          <a:p>
            <a:r>
              <a:rPr dirty="0"/>
              <a:t>Property of Disney Advertising Sales, LLC. Unauthorized distribution prohibited.</a:t>
            </a:r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8250" y="12996865"/>
            <a:ext cx="456795" cy="563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3269250"/>
                    <a:satOff val="-40199"/>
                    <a:lumOff val="6923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3980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13269250"/>
            <a:satOff val="-40199"/>
            <a:lumOff val="6923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20902_DA_PremiumTemplate_DA_TitlePage_V02-05.png" descr="20220902_DA_PremiumTemplate_DA_TitlePage_V02-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" y="0"/>
            <a:ext cx="2437316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perty of Disney Advertising Sales, LLC. Unauthorized distribution prohibited."/>
          <p:cNvSpPr txBox="1"/>
          <p:nvPr/>
        </p:nvSpPr>
        <p:spPr>
          <a:xfrm>
            <a:off x="678235" y="13057133"/>
            <a:ext cx="6497295" cy="24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1100" cap="all" spc="-11">
                <a:solidFill>
                  <a:srgbClr val="999999"/>
                </a:solidFill>
              </a:defRPr>
            </a:lvl1pPr>
          </a:lstStyle>
          <a:p>
            <a:r>
              <a:t>Property of Disney Advertising Sales, LLC. Unauthorized distribution prohibited.</a:t>
            </a:r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" y="1866990"/>
            <a:ext cx="5265135" cy="9199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6303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ctr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4" r:id="rId2"/>
    <p:sldLayoutId id="2147483695" r:id="rId3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4E91F7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87679" marR="0" indent="-487679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1pPr>
      <a:lvl2pPr marL="768095" marR="0" indent="-585215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−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2pPr>
      <a:lvl3pPr marL="768095" marR="0" indent="-585215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−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3pPr>
      <a:lvl4pPr marL="1097280" marR="0" indent="-731519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4pPr>
      <a:lvl5pPr marL="1097280" marR="0" indent="-731519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5pPr>
      <a:lvl6pPr marL="2136530" marR="0" indent="-42203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6pPr>
      <a:lvl7pPr marL="2479430" marR="0" indent="-42203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7pPr>
      <a:lvl8pPr marL="2822330" marR="0" indent="-42203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8pPr>
      <a:lvl9pPr marL="3165230" marR="0" indent="-422030" algn="l" defTabSz="18288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49C0EF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Mockups"/>
          <p:cNvSpPr txBox="1">
            <a:spLocks noGrp="1"/>
          </p:cNvSpPr>
          <p:nvPr>
            <p:ph type="body" idx="21"/>
          </p:nvPr>
        </p:nvSpPr>
        <p:spPr>
          <a:xfrm>
            <a:off x="831877" y="2373655"/>
            <a:ext cx="16255973" cy="401571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7200" b="1" spc="0" dirty="0">
                <a:latin typeface="+mj-lt"/>
              </a:rPr>
              <a:t>PRINCIPAL FINANCIAL GROUP, INC.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948FD-5EA7-3FDD-7FDB-70D8A30DFEC8}"/>
              </a:ext>
            </a:extLst>
          </p:cNvPr>
          <p:cNvSpPr txBox="1"/>
          <p:nvPr/>
        </p:nvSpPr>
        <p:spPr>
          <a:xfrm>
            <a:off x="-1336431" y="7186246"/>
            <a:ext cx="10146096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01.30.2025 – 03.15.2025 </a:t>
            </a:r>
            <a:endParaRPr lang="en-US" sz="440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513362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B6FEB6-34FC-74D5-A1C6-56A2B01323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idx="21"/>
          </p:nvPr>
        </p:nvPicPr>
        <p:blipFill>
          <a:blip r:embed="rId3"/>
          <a:stretch>
            <a:fillRect/>
          </a:stretch>
        </p:blipFill>
        <p:spPr>
          <a:xfrm>
            <a:off x="8682120" y="2832782"/>
            <a:ext cx="14027082" cy="8050436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60B3BC8-33DE-3B2F-1115-9BCD94EC39A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36626" y="3618153"/>
            <a:ext cx="10902094" cy="613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E2931B-DB53-6C37-598B-1F0DD39E75A7}"/>
              </a:ext>
            </a:extLst>
          </p:cNvPr>
          <p:cNvSpPr txBox="1"/>
          <p:nvPr/>
        </p:nvSpPr>
        <p:spPr>
          <a:xfrm>
            <a:off x="375138" y="2082505"/>
            <a:ext cx="8839200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fontAlgn="base"/>
            <a:r>
              <a:rPr lang="en-US" sz="5000" b="1" dirty="0"/>
              <a:t>1162126-1_SPORTS | Digital | US | YouTube | WoodenAwardsSpotlight | Video | Sponsorship</a:t>
            </a:r>
            <a:r>
              <a:rPr lang="en-US" sz="5000" dirty="0"/>
              <a:t>| YOUTUBE – Video Commercial  – 15Sec - PC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half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15" b="-24333"/>
          <a:stretch/>
        </p:blipFill>
        <p:spPr>
          <a:xfrm>
            <a:off x="10236200" y="2314575"/>
            <a:ext cx="10902950" cy="9658350"/>
          </a:xfrm>
        </p:spPr>
      </p:pic>
    </p:spTree>
    <p:extLst>
      <p:ext uri="{BB962C8B-B14F-4D97-AF65-F5344CB8AC3E}">
        <p14:creationId xmlns:p14="http://schemas.microsoft.com/office/powerpoint/2010/main" val="29177063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B6FEB6-34FC-74D5-A1C6-56A2B01323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idx="21"/>
          </p:nvPr>
        </p:nvPicPr>
        <p:blipFill>
          <a:blip r:embed="rId3"/>
          <a:stretch>
            <a:fillRect/>
          </a:stretch>
        </p:blipFill>
        <p:spPr>
          <a:xfrm>
            <a:off x="8682120" y="2832782"/>
            <a:ext cx="14027082" cy="8050436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60B3BC8-33DE-3B2F-1115-9BCD94EC39A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36626" y="3618153"/>
            <a:ext cx="10902094" cy="613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E2931B-DB53-6C37-598B-1F0DD39E75A7}"/>
              </a:ext>
            </a:extLst>
          </p:cNvPr>
          <p:cNvSpPr txBox="1"/>
          <p:nvPr/>
        </p:nvSpPr>
        <p:spPr>
          <a:xfrm>
            <a:off x="375138" y="2082505"/>
            <a:ext cx="8839200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fontAlgn="base"/>
            <a:r>
              <a:rPr lang="en-US" sz="5000" b="1" dirty="0"/>
              <a:t>1162126-1_SPORTS | Digital | US | YouTube | WoodenAwardsSpotlight | Video | Sponsorship</a:t>
            </a:r>
            <a:r>
              <a:rPr lang="en-US" sz="5000" dirty="0"/>
              <a:t>| YOUTUBE – Video Commercial  – 15Sec - PC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half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8" b="-29872"/>
          <a:stretch/>
        </p:blipFill>
        <p:spPr>
          <a:xfrm>
            <a:off x="10236200" y="2628900"/>
            <a:ext cx="10902950" cy="9744075"/>
          </a:xfrm>
        </p:spPr>
      </p:pic>
    </p:spTree>
    <p:extLst>
      <p:ext uri="{BB962C8B-B14F-4D97-AF65-F5344CB8AC3E}">
        <p14:creationId xmlns:p14="http://schemas.microsoft.com/office/powerpoint/2010/main" val="7384888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4499160-0240-705D-9A38-10B0B61E56A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tretch>
            <a:fillRect/>
          </a:stretch>
        </p:blipFill>
        <p:spPr>
          <a:xfrm>
            <a:off x="13073975" y="1145431"/>
            <a:ext cx="5716786" cy="11707291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ED3FD46-FC20-BEB7-335C-45351FAF3A01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5486" t="4846" r="5486"/>
          <a:stretch>
            <a:fillRect/>
          </a:stretch>
        </p:blipFill>
        <p:spPr>
          <a:xfrm>
            <a:off x="13504982" y="2110152"/>
            <a:ext cx="4853355" cy="98297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2B375-B78F-5211-8DAA-FEECAE6D5C3C}"/>
              </a:ext>
            </a:extLst>
          </p:cNvPr>
          <p:cNvSpPr txBox="1"/>
          <p:nvPr/>
        </p:nvSpPr>
        <p:spPr>
          <a:xfrm>
            <a:off x="914400" y="2110151"/>
            <a:ext cx="8858250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fontAlgn="base"/>
            <a:r>
              <a:rPr lang="en-US" sz="5000" b="1" dirty="0"/>
              <a:t>1162126-1_SPORTS | Digital | US | YouTube | WoodenAwardsSpotlight | Video | Sponsorship</a:t>
            </a:r>
            <a:r>
              <a:rPr lang="en-US" sz="5000" dirty="0"/>
              <a:t>| YOUTUBE – Video Commercial – 15Sec - Mobile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half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5" b="-10489"/>
          <a:stretch/>
        </p:blipFill>
        <p:spPr>
          <a:xfrm>
            <a:off x="13504863" y="942975"/>
            <a:ext cx="4852987" cy="12115800"/>
          </a:xfrm>
        </p:spPr>
      </p:pic>
    </p:spTree>
    <p:extLst>
      <p:ext uri="{BB962C8B-B14F-4D97-AF65-F5344CB8AC3E}">
        <p14:creationId xmlns:p14="http://schemas.microsoft.com/office/powerpoint/2010/main" val="3590671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4499160-0240-705D-9A38-10B0B61E56A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tretch>
            <a:fillRect/>
          </a:stretch>
        </p:blipFill>
        <p:spPr>
          <a:xfrm>
            <a:off x="13073975" y="1145431"/>
            <a:ext cx="5716786" cy="11707291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ED3FD46-FC20-BEB7-335C-45351FAF3A01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5486" t="4846" r="5486"/>
          <a:stretch>
            <a:fillRect/>
          </a:stretch>
        </p:blipFill>
        <p:spPr>
          <a:xfrm>
            <a:off x="13504982" y="2110152"/>
            <a:ext cx="4853355" cy="98297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2B375-B78F-5211-8DAA-FEECAE6D5C3C}"/>
              </a:ext>
            </a:extLst>
          </p:cNvPr>
          <p:cNvSpPr txBox="1"/>
          <p:nvPr/>
        </p:nvSpPr>
        <p:spPr>
          <a:xfrm>
            <a:off x="914400" y="2110151"/>
            <a:ext cx="8858250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fontAlgn="base"/>
            <a:r>
              <a:rPr lang="en-US" sz="5000" b="1" dirty="0"/>
              <a:t>1162126-1_SPORTS | Digital | US | YouTube | WoodenAwardsSpotlight | Video | Sponsorship</a:t>
            </a:r>
            <a:r>
              <a:rPr lang="en-US" sz="5000" dirty="0"/>
              <a:t>| YOUTUBE – Video Commercial – 15Sec - Mobile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half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7" b="-11920"/>
          <a:stretch/>
        </p:blipFill>
        <p:spPr>
          <a:xfrm>
            <a:off x="13504863" y="1428750"/>
            <a:ext cx="4852987" cy="11772900"/>
          </a:xfrm>
        </p:spPr>
      </p:pic>
    </p:spTree>
    <p:extLst>
      <p:ext uri="{BB962C8B-B14F-4D97-AF65-F5344CB8AC3E}">
        <p14:creationId xmlns:p14="http://schemas.microsoft.com/office/powerpoint/2010/main" val="30968783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63636"/>
      </a:dk1>
      <a:lt1>
        <a:srgbClr val="FFFFFF"/>
      </a:lt1>
      <a:dk2>
        <a:srgbClr val="A7A7A7"/>
      </a:dk2>
      <a:lt2>
        <a:srgbClr val="535353"/>
      </a:lt2>
      <a:accent1>
        <a:srgbClr val="B3DAF7"/>
      </a:accent1>
      <a:accent2>
        <a:srgbClr val="5EC1F3"/>
      </a:accent2>
      <a:accent3>
        <a:srgbClr val="51A1F5"/>
      </a:accent3>
      <a:accent4>
        <a:srgbClr val="2F436E"/>
      </a:accent4>
      <a:accent5>
        <a:srgbClr val="2A3046"/>
      </a:accent5>
      <a:accent6>
        <a:srgbClr val="212329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13269250"/>
            <a:satOff val="-40199"/>
            <a:lumOff val="69230"/>
          </a:schemeClr>
        </a:solidFill>
        <a:ln w="25400" cap="flat">
          <a:solidFill>
            <a:srgbClr val="49C0EF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chemeClr val="accent4">
                <a:hueOff val="-13269250"/>
                <a:satOff val="-40199"/>
                <a:lumOff val="69230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9C0EF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6363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DAF7"/>
      </a:accent1>
      <a:accent2>
        <a:srgbClr val="5EC1F3"/>
      </a:accent2>
      <a:accent3>
        <a:srgbClr val="51A1F5"/>
      </a:accent3>
      <a:accent4>
        <a:srgbClr val="2F436E"/>
      </a:accent4>
      <a:accent5>
        <a:srgbClr val="2A3046"/>
      </a:accent5>
      <a:accent6>
        <a:srgbClr val="212329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13269250"/>
            <a:satOff val="-40199"/>
            <a:lumOff val="69230"/>
          </a:schemeClr>
        </a:solidFill>
        <a:ln w="25400" cap="flat">
          <a:solidFill>
            <a:srgbClr val="49C0EF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chemeClr val="accent4">
                <a:hueOff val="-13269250"/>
                <a:satOff val="-40199"/>
                <a:lumOff val="69230"/>
              </a:schemeClr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9C0EF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219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6363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0008A017F6C41AF40629CF18FF5E6" ma:contentTypeVersion="17" ma:contentTypeDescription="Create a new document." ma:contentTypeScope="" ma:versionID="c46b7f7ac8af72d7040554bd1040c623">
  <xsd:schema xmlns:xsd="http://www.w3.org/2001/XMLSchema" xmlns:xs="http://www.w3.org/2001/XMLSchema" xmlns:p="http://schemas.microsoft.com/office/2006/metadata/properties" xmlns:ns2="5a5b5318-c67f-4cec-9911-c6327d124ae8" xmlns:ns3="090f3c02-270d-495b-9f16-ad3c20e74d89" targetNamespace="http://schemas.microsoft.com/office/2006/metadata/properties" ma:root="true" ma:fieldsID="7f7afac2f8d3836a8501d93519d4867e" ns2:_="" ns3:_="">
    <xsd:import namespace="5a5b5318-c67f-4cec-9911-c6327d124ae8"/>
    <xsd:import namespace="090f3c02-270d-495b-9f16-ad3c20e74d89"/>
    <xsd:element name="properties">
      <xsd:complexType>
        <xsd:sequence>
          <xsd:element name="documentManagement">
            <xsd:complexType>
              <xsd:all>
                <xsd:element ref="ns2:AssetType" minOccurs="0"/>
                <xsd:element ref="ns2:Sub_x002d_Type" minOccurs="0"/>
                <xsd:element ref="ns2:IconType"/>
                <xsd:element ref="ns2:PointofContact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b5318-c67f-4cec-9911-c6327d124ae8" elementFormDefault="qualified">
    <xsd:import namespace="http://schemas.microsoft.com/office/2006/documentManagement/types"/>
    <xsd:import namespace="http://schemas.microsoft.com/office/infopath/2007/PartnerControls"/>
    <xsd:element name="AssetType" ma:index="8" nillable="true" ma:displayName="Asset Type" ma:format="Dropdown" ma:internalName="Asset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yle Guides"/>
                    <xsd:enumeration value="Design Elements"/>
                    <xsd:enumeration value="Icons"/>
                    <xsd:enumeration value="Logo"/>
                    <xsd:enumeration value="Template"/>
                    <xsd:enumeration value="Signature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  <xsd:element name="Sub_x002d_Type" ma:index="9" nillable="true" ma:displayName="Sub-Type" ma:format="Dropdown" ma:internalName="Sub_x002d_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"/>
                    <xsd:enumeration value="Brand Guide"/>
                    <xsd:enumeration value="DAS"/>
                    <xsd:enumeration value="Email"/>
                    <xsd:enumeration value="One-sheet"/>
                    <xsd:enumeration value="Portfolio"/>
                    <xsd:enumeration value="Presentation"/>
                    <xsd:enumeration value="Primary"/>
                    <xsd:enumeration value="Quadrants"/>
                    <xsd:enumeration value="Secondary"/>
                    <xsd:enumeration value="Sizzle"/>
                    <xsd:enumeration value="Style Sheet"/>
                    <xsd:enumeration value="Font"/>
                    <xsd:enumeration value="Networks"/>
                    <xsd:enumeration value="ABC"/>
                    <xsd:enumeration value="Local"/>
                    <xsd:enumeration value="ESPN"/>
                    <xsd:enumeration value="Freeform"/>
                    <xsd:enumeration value="Disney Channels"/>
                    <xsd:enumeration value="FX"/>
                    <xsd:enumeration value="Nat Geo"/>
                    <xsd:enumeration value="Hulu"/>
                    <xsd:enumeration value="ABC News"/>
                    <xsd:enumeration value="Tagline"/>
                    <xsd:enumeration value="Horizontal LockUp"/>
                    <xsd:enumeration value="Vertical LockUp"/>
                  </xsd:restriction>
                </xsd:simpleType>
              </xsd:element>
            </xsd:sequence>
          </xsd:extension>
        </xsd:complexContent>
      </xsd:complexType>
    </xsd:element>
    <xsd:element name="IconType" ma:index="10" ma:displayName="Icon Type" ma:format="Dropdown" ma:internalName="IconType">
      <xsd:simpleType>
        <xsd:restriction base="dms:Choice">
          <xsd:enumeration value="Category"/>
          <xsd:enumeration value="Daypart"/>
          <xsd:enumeration value="Device"/>
          <xsd:enumeration value="People"/>
          <xsd:enumeration value="Research"/>
          <xsd:enumeration value="N/A"/>
        </xsd:restriction>
      </xsd:simpleType>
    </xsd:element>
    <xsd:element name="PointofContact" ma:index="11" ma:displayName="Point of Contact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25c46f5-07aa-4fd7-9d87-3e3f7311e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f3c02-270d-495b-9f16-ad3c20e74d8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e5aec1c-7a18-47dd-9b5b-d2c088c5d966}" ma:internalName="TaxCatchAll" ma:showField="CatchAllData" ma:web="090f3c02-270d-495b-9f16-ad3c20e74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etType xmlns="5a5b5318-c67f-4cec-9911-c6327d124ae8">
      <Value>Template</Value>
    </AssetType>
    <Sub_x002d_Type xmlns="5a5b5318-c67f-4cec-9911-c6327d124ae8">
      <Value>Presentation</Value>
    </Sub_x002d_Type>
    <IconType xmlns="5a5b5318-c67f-4cec-9911-c6327d124ae8">N/A</IconType>
    <PointofContact xmlns="5a5b5318-c67f-4cec-9911-c6327d124ae8">
      <UserInfo>
        <DisplayName>i:0#.f|membership|gabriel.adames.-nd@disney.com,#i:0#.f|membership|gabriel.adames.-nd@disney.com,#Gabriel.Adames.-ND@disney.com,#,#Adames, Gabriel -ND,#,#DTC-Ad Sales - NY,#NonEE/Staff Aug/Temp</DisplayName>
        <AccountId>7195</AccountId>
        <AccountType/>
      </UserInfo>
    </PointofContact>
    <lcf76f155ced4ddcb4097134ff3c332f xmlns="5a5b5318-c67f-4cec-9911-c6327d124ae8">
      <Terms xmlns="http://schemas.microsoft.com/office/infopath/2007/PartnerControls"/>
    </lcf76f155ced4ddcb4097134ff3c332f>
    <TaxCatchAll xmlns="090f3c02-270d-495b-9f16-ad3c20e74d8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6F719-9263-49AB-832E-61CE027E8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5b5318-c67f-4cec-9911-c6327d124ae8"/>
    <ds:schemaRef ds:uri="090f3c02-270d-495b-9f16-ad3c20e7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E38DB9-6699-4CB9-B5C3-B855D14B1FC0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5a5b5318-c67f-4cec-9911-c6327d124ae8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90f3c02-270d-495b-9f16-ad3c20e74d8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CE0FB2-1E0D-4D17-A1D3-FD4310385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105</Words>
  <Application>Microsoft Office PowerPoint</Application>
  <PresentationFormat>Custom</PresentationFormat>
  <Paragraphs>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Impact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Valverde, Carlos</dc:creator>
  <cp:lastModifiedBy>Taylor, Jordan</cp:lastModifiedBy>
  <cp:revision>56</cp:revision>
  <dcterms:modified xsi:type="dcterms:W3CDTF">2025-02-10T15:59:47Z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0x01010074B0008A017F6C41AF40629CF18FF5E6</vt:lpwstr>
  </property>
  <property fmtid="{D5CDD505-2E9C-101B-9397-08002B2CF9AE}" pid="3" name="MediaServiceImageTags">
    <vt:lpwstr/>
  </property>
  <property fmtid="{D5CDD505-2E9C-101B-9397-08002B2CF9AE}" pid="4" name="MSIP_Label_c62e0584-010f-4004-8a6a-d5c118c8b4bd_Enabled">
    <vt:lpwstr>true</vt:lpwstr>
  </property>
  <property fmtid="{D5CDD505-2E9C-101B-9397-08002B2CF9AE}" pid="5" name="MSIP_Label_c62e0584-010f-4004-8a6a-d5c118c8b4bd_SetDate">
    <vt:lpwstr>2025-02-10T15:59:46Z</vt:lpwstr>
  </property>
  <property fmtid="{D5CDD505-2E9C-101B-9397-08002B2CF9AE}" pid="6" name="MSIP_Label_c62e0584-010f-4004-8a6a-d5c118c8b4bd_Method">
    <vt:lpwstr>Standard</vt:lpwstr>
  </property>
  <property fmtid="{D5CDD505-2E9C-101B-9397-08002B2CF9AE}" pid="7" name="MSIP_Label_c62e0584-010f-4004-8a6a-d5c118c8b4bd_Name">
    <vt:lpwstr>Internal</vt:lpwstr>
  </property>
  <property fmtid="{D5CDD505-2E9C-101B-9397-08002B2CF9AE}" pid="8" name="MSIP_Label_c62e0584-010f-4004-8a6a-d5c118c8b4bd_SiteId">
    <vt:lpwstr>56b731a8-a2ac-4c32-bf6b-616810e913c6</vt:lpwstr>
  </property>
  <property fmtid="{D5CDD505-2E9C-101B-9397-08002B2CF9AE}" pid="9" name="MSIP_Label_c62e0584-010f-4004-8a6a-d5c118c8b4bd_ActionId">
    <vt:lpwstr>188b0fb7-8aef-4258-89bf-1aeac6e1a9c9</vt:lpwstr>
  </property>
  <property fmtid="{D5CDD505-2E9C-101B-9397-08002B2CF9AE}" pid="10" name="MSIP_Label_c62e0584-010f-4004-8a6a-d5c118c8b4bd_ContentBits">
    <vt:lpwstr>0</vt:lpwstr>
  </property>
</Properties>
</file>